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9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8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88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2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7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8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4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9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6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4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3047-4651-4578-85CB-5591093FF331}" type="datetimeFigureOut">
              <a:rPr lang="en-GB" smtClean="0"/>
              <a:t>02/02/2015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96C6-FA6E-4164-8FE2-D7F14ABBD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3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8820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SassoonPrimaryInfant" pitchFamily="2" charset="0"/>
              </a:rPr>
              <a:t>Nursery 1          </a:t>
            </a:r>
            <a:r>
              <a:rPr lang="en-GB" sz="3600" dirty="0" smtClean="0">
                <a:solidFill>
                  <a:srgbClr val="FFC000"/>
                </a:solidFill>
                <a:latin typeface="SassoonPrimaryInfant" pitchFamily="2" charset="0"/>
              </a:rPr>
              <a:t>Nursery 2</a:t>
            </a:r>
            <a:r>
              <a:rPr lang="en-GB" sz="3600" dirty="0" smtClean="0">
                <a:latin typeface="SassoonPrimaryInfant" pitchFamily="2" charset="0"/>
              </a:rPr>
              <a:t>          </a:t>
            </a:r>
            <a:r>
              <a:rPr lang="en-GB" sz="3600" dirty="0" smtClean="0">
                <a:solidFill>
                  <a:srgbClr val="FF3399"/>
                </a:solidFill>
                <a:latin typeface="SassoonPrimaryInfant" pitchFamily="2" charset="0"/>
              </a:rPr>
              <a:t>Reception</a:t>
            </a:r>
            <a:endParaRPr lang="en-GB" sz="3600" dirty="0">
              <a:solidFill>
                <a:srgbClr val="FF3399"/>
              </a:solidFill>
              <a:latin typeface="SassoonPrimaryInfan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5138"/>
            <a:ext cx="9144000" cy="1699416"/>
          </a:xfrm>
        </p:spPr>
        <p:txBody>
          <a:bodyPr>
            <a:noAutofit/>
          </a:bodyPr>
          <a:lstStyle/>
          <a:p>
            <a:r>
              <a:rPr lang="en-GB" sz="8000" dirty="0" smtClean="0">
                <a:latin typeface="SassoonPrimaryInfant" pitchFamily="2" charset="0"/>
              </a:rPr>
              <a:t>Mathematics Packs</a:t>
            </a:r>
            <a:endParaRPr lang="en-GB" sz="8000" dirty="0">
              <a:latin typeface="SassoonPrimaryInfant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0" y="0"/>
              <a:ext cx="2204086" cy="2377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9987914" y="4480560"/>
              <a:ext cx="2204086" cy="2377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1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0" y="0"/>
              <a:ext cx="2204086" cy="2377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9987914" y="4480560"/>
              <a:ext cx="2204086" cy="237744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102043" y="3853398"/>
            <a:ext cx="9672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 </a:t>
            </a:r>
            <a:r>
              <a:rPr lang="en-GB" sz="2800" dirty="0"/>
              <a:t>support your child/</a:t>
            </a:r>
            <a:r>
              <a:rPr lang="en-GB" sz="2800" dirty="0" err="1"/>
              <a:t>ren</a:t>
            </a:r>
            <a:r>
              <a:rPr lang="en-GB" sz="2800" dirty="0"/>
              <a:t> at home, we are </a:t>
            </a:r>
            <a:r>
              <a:rPr lang="en-GB" sz="2800" dirty="0" smtClean="0"/>
              <a:t>providing Mathematics </a:t>
            </a:r>
            <a:r>
              <a:rPr lang="en-GB" sz="2800" dirty="0"/>
              <a:t>resource </a:t>
            </a:r>
            <a:r>
              <a:rPr lang="en-GB" sz="2800" dirty="0" smtClean="0"/>
              <a:t>packs. </a:t>
            </a:r>
            <a:r>
              <a:rPr lang="en-GB" sz="2800" dirty="0"/>
              <a:t>Regular practise at home will help to ensure your child/</a:t>
            </a:r>
            <a:r>
              <a:rPr lang="en-GB" sz="2800" dirty="0" err="1"/>
              <a:t>ren</a:t>
            </a:r>
            <a:r>
              <a:rPr lang="en-GB" sz="2800" dirty="0"/>
              <a:t> achieve the national </a:t>
            </a:r>
            <a:r>
              <a:rPr lang="en-GB" sz="2800" dirty="0" smtClean="0"/>
              <a:t>expectations</a:t>
            </a:r>
            <a:r>
              <a:rPr lang="en-GB" sz="2800" dirty="0"/>
              <a:t> </a:t>
            </a:r>
            <a:r>
              <a:rPr lang="en-GB" sz="2800" dirty="0" smtClean="0"/>
              <a:t>outlined in the EYFSP document.</a:t>
            </a:r>
            <a:endParaRPr lang="en-GB" sz="2800" dirty="0">
              <a:latin typeface="SassoonPrimaryInfa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083" y="1043502"/>
            <a:ext cx="9822287" cy="2871675"/>
          </a:xfrm>
        </p:spPr>
        <p:txBody>
          <a:bodyPr>
            <a:normAutofit/>
          </a:bodyPr>
          <a:lstStyle/>
          <a:p>
            <a:r>
              <a:rPr lang="en-GB" sz="3000" b="1" dirty="0">
                <a:latin typeface="SassoonPrimaryInfant" pitchFamily="2" charset="0"/>
              </a:rPr>
              <a:t>In September 2012, the government made changes to the Early Years Foundation Stage Profile (EYFSP). </a:t>
            </a:r>
            <a:endParaRPr lang="en-GB" sz="3000" b="1" dirty="0" smtClean="0">
              <a:latin typeface="SassoonPrimaryInfant" pitchFamily="2" charset="0"/>
            </a:endParaRPr>
          </a:p>
          <a:p>
            <a:r>
              <a:rPr lang="en-GB" sz="3000" dirty="0" smtClean="0">
                <a:latin typeface="SassoonPrimaryInfant" pitchFamily="2" charset="0"/>
              </a:rPr>
              <a:t>We use this document to measure the progress your child makes throughout their time in Nursery and Reception. </a:t>
            </a:r>
          </a:p>
          <a:p>
            <a:endParaRPr lang="en-GB" sz="3600" b="1" dirty="0">
              <a:solidFill>
                <a:srgbClr val="FF3399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0" y="0"/>
              <a:ext cx="2204086" cy="2377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9987914" y="4480560"/>
              <a:ext cx="2204086" cy="23774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662" y="752171"/>
            <a:ext cx="10031569" cy="1496045"/>
          </a:xfrm>
        </p:spPr>
        <p:txBody>
          <a:bodyPr/>
          <a:lstStyle/>
          <a:p>
            <a:pPr algn="ctr"/>
            <a:r>
              <a:rPr lang="en-GB" dirty="0" smtClean="0">
                <a:latin typeface="SassoonPrimaryInfant" pitchFamily="2" charset="0"/>
              </a:rPr>
              <a:t>What should my child be able to do by the end of Nursery?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57" y="2377439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sz="3400" dirty="0">
                <a:latin typeface="SassoonPrimaryInfant" pitchFamily="2" charset="0"/>
              </a:rPr>
              <a:t>Count to ten</a:t>
            </a:r>
          </a:p>
          <a:p>
            <a:pPr lvl="0"/>
            <a:r>
              <a:rPr lang="en-GB" sz="3400" dirty="0">
                <a:latin typeface="SassoonPrimaryInfant" pitchFamily="2" charset="0"/>
              </a:rPr>
              <a:t>Count objects to ten and beginning to count beyond ten</a:t>
            </a:r>
          </a:p>
          <a:p>
            <a:pPr lvl="0"/>
            <a:r>
              <a:rPr lang="en-GB" sz="3400" dirty="0">
                <a:latin typeface="SassoonPrimaryInfant" pitchFamily="2" charset="0"/>
              </a:rPr>
              <a:t>Select the correct number to represent objects to ten</a:t>
            </a:r>
          </a:p>
          <a:p>
            <a:pPr lvl="0"/>
            <a:r>
              <a:rPr lang="en-GB" sz="3400" dirty="0">
                <a:latin typeface="SassoonPrimaryInfant" pitchFamily="2" charset="0"/>
              </a:rPr>
              <a:t>Says the number that is one more or one less than a given number to ten</a:t>
            </a:r>
          </a:p>
          <a:p>
            <a:pPr lvl="0"/>
            <a:r>
              <a:rPr lang="en-GB" sz="3400" dirty="0">
                <a:latin typeface="SassoonPrimaryInfant" pitchFamily="2" charset="0"/>
              </a:rPr>
              <a:t>Knows the names of 2D shapes (e.g. circle, square, rectangle, triangle etc.)</a:t>
            </a:r>
          </a:p>
          <a:p>
            <a:pPr lvl="0"/>
            <a:r>
              <a:rPr lang="en-GB" sz="3400" dirty="0">
                <a:latin typeface="SassoonPrimaryInfant" pitchFamily="2" charset="0"/>
              </a:rPr>
              <a:t>Can use positional language (e.g. in front, behind, under, over etc.)</a:t>
            </a:r>
          </a:p>
          <a:p>
            <a:pPr lvl="0"/>
            <a:r>
              <a:rPr lang="en-GB" sz="3400" dirty="0">
                <a:latin typeface="SassoonPrimaryInfant" pitchFamily="2" charset="0"/>
              </a:rPr>
              <a:t>Show an understanding of length/height (e.g. taller, shorter etc.)</a:t>
            </a:r>
          </a:p>
          <a:p>
            <a:pPr lvl="0"/>
            <a:r>
              <a:rPr lang="en-GB" sz="3400" dirty="0">
                <a:latin typeface="SassoonPrimaryInfant" pitchFamily="2" charset="0"/>
              </a:rPr>
              <a:t>Show an understanding of weight (e.g. heavy, light etc.)</a:t>
            </a:r>
          </a:p>
          <a:p>
            <a:pPr lvl="0"/>
            <a:r>
              <a:rPr lang="en-GB" sz="3400" dirty="0">
                <a:latin typeface="SassoonPrimaryInfant" pitchFamily="2" charset="0"/>
              </a:rPr>
              <a:t>Show an understanding of capacity (e.g. empty, full etc.)</a:t>
            </a:r>
          </a:p>
          <a:p>
            <a:pPr lvl="0"/>
            <a:r>
              <a:rPr lang="en-GB" sz="3400" dirty="0">
                <a:latin typeface="SassoonPrimaryInfant" pitchFamily="2" charset="0"/>
              </a:rPr>
              <a:t>Uses everyday language relating to time (e.g. yesterday, today, tomorrow, later, before, soon, next etc.)</a:t>
            </a:r>
          </a:p>
          <a:p>
            <a:pPr lvl="0"/>
            <a:r>
              <a:rPr lang="en-GB" sz="3400" dirty="0">
                <a:latin typeface="SassoonPrimaryInfant" pitchFamily="2" charset="0"/>
              </a:rPr>
              <a:t>Begin to use everyday language in relation to money (e.g. pennies, pence, pounds)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3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0" y="0"/>
              <a:ext cx="2204086" cy="2377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9987914" y="4480560"/>
              <a:ext cx="2204086" cy="23774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086" y="379609"/>
            <a:ext cx="9799749" cy="1618221"/>
          </a:xfrm>
        </p:spPr>
        <p:txBody>
          <a:bodyPr/>
          <a:lstStyle/>
          <a:p>
            <a:pPr algn="ctr"/>
            <a:r>
              <a:rPr lang="en-GB" dirty="0" smtClean="0"/>
              <a:t>What should my child be able to do by the end of Reception?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482330" cy="4665327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100" dirty="0">
                <a:latin typeface="SassoonPrimaryInfant" pitchFamily="2" charset="0"/>
              </a:rPr>
              <a:t>Count reliably from numbers 1-20</a:t>
            </a:r>
          </a:p>
          <a:p>
            <a:pPr lvl="0"/>
            <a:r>
              <a:rPr lang="en-GB" sz="2100" dirty="0">
                <a:latin typeface="SassoonPrimaryInfant" pitchFamily="2" charset="0"/>
              </a:rPr>
              <a:t>Place these numbers in order</a:t>
            </a:r>
          </a:p>
          <a:p>
            <a:pPr lvl="0"/>
            <a:r>
              <a:rPr lang="en-GB" sz="2100" dirty="0">
                <a:latin typeface="SassoonPrimaryInfant" pitchFamily="2" charset="0"/>
              </a:rPr>
              <a:t>Say which number is one more or less than the given number</a:t>
            </a:r>
          </a:p>
          <a:p>
            <a:pPr lvl="0"/>
            <a:r>
              <a:rPr lang="en-GB" sz="2100" dirty="0">
                <a:latin typeface="SassoonPrimaryInfant" pitchFamily="2" charset="0"/>
              </a:rPr>
              <a:t>Using quantities and objects, they add and subtract to single digit numbers and count on or back to find the answer </a:t>
            </a:r>
          </a:p>
          <a:p>
            <a:pPr lvl="0"/>
            <a:r>
              <a:rPr lang="en-GB" sz="2100" dirty="0">
                <a:latin typeface="SassoonPrimaryInfant" pitchFamily="2" charset="0"/>
              </a:rPr>
              <a:t>They solve problems including doubling, halving and sharing</a:t>
            </a:r>
          </a:p>
          <a:p>
            <a:pPr lvl="0"/>
            <a:r>
              <a:rPr lang="en-GB" sz="2100" dirty="0">
                <a:latin typeface="SassoonPrimaryInfant" pitchFamily="2" charset="0"/>
              </a:rPr>
              <a:t>Use everyday language to talk about size, weight, capacity, position, distance, time and money to compare quantities and objects and to solve problems</a:t>
            </a:r>
          </a:p>
          <a:p>
            <a:pPr lvl="0"/>
            <a:r>
              <a:rPr lang="en-GB" sz="2100" dirty="0">
                <a:latin typeface="SassoonPrimaryInfant" pitchFamily="2" charset="0"/>
              </a:rPr>
              <a:t>They recognise, create and describe patterns (e.g. repeating patterns – red, blue</a:t>
            </a:r>
            <a:r>
              <a:rPr lang="en-GB" sz="2100" dirty="0" smtClean="0">
                <a:latin typeface="SassoonPrimaryInfant" pitchFamily="2" charset="0"/>
              </a:rPr>
              <a:t>,</a:t>
            </a:r>
          </a:p>
          <a:p>
            <a:pPr marL="0" lvl="0" indent="0">
              <a:buNone/>
            </a:pPr>
            <a:r>
              <a:rPr lang="en-GB" sz="2100" dirty="0" smtClean="0">
                <a:latin typeface="SassoonPrimaryInfant" pitchFamily="2" charset="0"/>
              </a:rPr>
              <a:t>   red</a:t>
            </a:r>
            <a:r>
              <a:rPr lang="en-GB" sz="2100" dirty="0">
                <a:latin typeface="SassoonPrimaryInfant" pitchFamily="2" charset="0"/>
              </a:rPr>
              <a:t>, blue etc.)</a:t>
            </a:r>
          </a:p>
          <a:p>
            <a:pPr lvl="0"/>
            <a:r>
              <a:rPr lang="en-GB" sz="2100" dirty="0">
                <a:latin typeface="SassoonPrimaryInfant" pitchFamily="2" charset="0"/>
              </a:rPr>
              <a:t>They explore characteristics of everyday objects and shapes and use mathematical </a:t>
            </a:r>
            <a:endParaRPr lang="en-GB" sz="2100" dirty="0" smtClean="0">
              <a:latin typeface="SassoonPrimaryInfant" pitchFamily="2" charset="0"/>
            </a:endParaRPr>
          </a:p>
          <a:p>
            <a:pPr marL="0" lvl="0" indent="0">
              <a:buNone/>
            </a:pPr>
            <a:r>
              <a:rPr lang="en-GB" sz="2100" dirty="0">
                <a:latin typeface="SassoonPrimaryInfant" pitchFamily="2" charset="0"/>
              </a:rPr>
              <a:t> </a:t>
            </a:r>
            <a:r>
              <a:rPr lang="en-GB" sz="2100" dirty="0" smtClean="0">
                <a:latin typeface="SassoonPrimaryInfant" pitchFamily="2" charset="0"/>
              </a:rPr>
              <a:t>  language </a:t>
            </a:r>
            <a:r>
              <a:rPr lang="en-GB" sz="2100" dirty="0">
                <a:latin typeface="SassoonPrimaryInfant" pitchFamily="2" charset="0"/>
              </a:rPr>
              <a:t>to describe them.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5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0" y="0"/>
              <a:ext cx="2204086" cy="2377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9987914" y="4480560"/>
              <a:ext cx="2204086" cy="23774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719" y="169338"/>
            <a:ext cx="7545946" cy="1346949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Nursery 1 </a:t>
            </a:r>
            <a:b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</a:br>
            <a:r>
              <a:rPr lang="en-GB" dirty="0" smtClean="0">
                <a:solidFill>
                  <a:srgbClr val="FF0000"/>
                </a:solidFill>
                <a:latin typeface="SassoonPrimaryInfant" pitchFamily="2" charset="0"/>
              </a:rPr>
              <a:t>Contents of Mathematics Pack</a:t>
            </a:r>
            <a:endParaRPr lang="en-GB" dirty="0">
              <a:solidFill>
                <a:srgbClr val="FF0000"/>
              </a:solidFill>
              <a:latin typeface="SassoonPrimaryInfant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6665" r="3110" b="2667"/>
          <a:stretch/>
        </p:blipFill>
        <p:spPr>
          <a:xfrm rot="20459255">
            <a:off x="342980" y="2003807"/>
            <a:ext cx="3840051" cy="274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5334" r="10330" b="3334"/>
          <a:stretch/>
        </p:blipFill>
        <p:spPr>
          <a:xfrm>
            <a:off x="4989734" y="1545940"/>
            <a:ext cx="2684713" cy="211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5667" r="9335" b="5667"/>
          <a:stretch/>
        </p:blipFill>
        <p:spPr>
          <a:xfrm rot="942853">
            <a:off x="8399380" y="1779409"/>
            <a:ext cx="3177066" cy="231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3333" r="10580" b="1333"/>
          <a:stretch/>
        </p:blipFill>
        <p:spPr>
          <a:xfrm>
            <a:off x="4400192" y="3630369"/>
            <a:ext cx="3737979" cy="312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0" y="0"/>
              <a:ext cx="2204086" cy="2377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9987914" y="4480560"/>
              <a:ext cx="2204086" cy="23774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26" y="179643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C000"/>
                </a:solidFill>
                <a:latin typeface="SassoonPrimaryInfant" pitchFamily="2" charset="0"/>
              </a:rPr>
              <a:t>Nursery 2 </a:t>
            </a:r>
            <a:br>
              <a:rPr lang="en-GB" dirty="0" smtClean="0">
                <a:solidFill>
                  <a:srgbClr val="FFC000"/>
                </a:solidFill>
                <a:latin typeface="SassoonPrimaryInfant" pitchFamily="2" charset="0"/>
              </a:rPr>
            </a:br>
            <a:r>
              <a:rPr lang="en-GB" dirty="0" smtClean="0">
                <a:solidFill>
                  <a:srgbClr val="FFC000"/>
                </a:solidFill>
                <a:latin typeface="SassoonPrimaryInfant" pitchFamily="2" charset="0"/>
              </a:rPr>
              <a:t>Contents of Mathematics Pack</a:t>
            </a:r>
            <a:endParaRPr lang="en-GB" dirty="0">
              <a:solidFill>
                <a:srgbClr val="FFC000"/>
              </a:solidFill>
              <a:latin typeface="SassoonPrimaryInfant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0943">
            <a:off x="272314" y="1951017"/>
            <a:ext cx="3142101" cy="234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t="23666" r="21783" b="11667"/>
          <a:stretch/>
        </p:blipFill>
        <p:spPr>
          <a:xfrm rot="1423758">
            <a:off x="8387310" y="2010162"/>
            <a:ext cx="2779603" cy="226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r="10580" b="3333"/>
          <a:stretch/>
        </p:blipFill>
        <p:spPr>
          <a:xfrm>
            <a:off x="4353278" y="1655198"/>
            <a:ext cx="2999291" cy="260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5001" r="9086" b="3333"/>
          <a:stretch/>
        </p:blipFill>
        <p:spPr>
          <a:xfrm>
            <a:off x="6487026" y="4409365"/>
            <a:ext cx="3197893" cy="251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1545333" y="4266834"/>
            <a:ext cx="3716961" cy="259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5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0" y="0"/>
              <a:ext cx="2204086" cy="2377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9987914" y="4480560"/>
              <a:ext cx="2204086" cy="23774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3399"/>
                </a:solidFill>
                <a:latin typeface="SassoonPrimaryInfant" pitchFamily="2" charset="0"/>
              </a:rPr>
              <a:t>Reception </a:t>
            </a:r>
            <a:br>
              <a:rPr lang="en-GB" dirty="0" smtClean="0">
                <a:solidFill>
                  <a:srgbClr val="FF3399"/>
                </a:solidFill>
                <a:latin typeface="SassoonPrimaryInfant" pitchFamily="2" charset="0"/>
              </a:rPr>
            </a:br>
            <a:r>
              <a:rPr lang="en-GB" dirty="0" smtClean="0">
                <a:solidFill>
                  <a:srgbClr val="FF3399"/>
                </a:solidFill>
                <a:latin typeface="SassoonPrimaryInfant" pitchFamily="2" charset="0"/>
              </a:rPr>
              <a:t>Contents of Mathematics Pack</a:t>
            </a:r>
            <a:endParaRPr lang="en-GB" dirty="0">
              <a:solidFill>
                <a:srgbClr val="FF3399"/>
              </a:solidFill>
              <a:latin typeface="SassoonPrimaryInfant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9667" r="3735" b="1333"/>
          <a:stretch/>
        </p:blipFill>
        <p:spPr>
          <a:xfrm rot="845024">
            <a:off x="319211" y="4052573"/>
            <a:ext cx="3258017" cy="226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8588" b="4667"/>
          <a:stretch/>
        </p:blipFill>
        <p:spPr>
          <a:xfrm rot="6357034">
            <a:off x="8999241" y="1463888"/>
            <a:ext cx="3129889" cy="248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3333"/>
          <a:stretch/>
        </p:blipFill>
        <p:spPr>
          <a:xfrm rot="21048048">
            <a:off x="1117797" y="1671228"/>
            <a:ext cx="3105087" cy="207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5667"/>
          <a:stretch/>
        </p:blipFill>
        <p:spPr>
          <a:xfrm rot="21030674">
            <a:off x="6820590" y="4408426"/>
            <a:ext cx="3104493" cy="203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6833" r="2114"/>
          <a:stretch/>
        </p:blipFill>
        <p:spPr>
          <a:xfrm>
            <a:off x="4684215" y="1690688"/>
            <a:ext cx="3480108" cy="253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13000" r="1367" b="6000"/>
          <a:stretch/>
        </p:blipFill>
        <p:spPr>
          <a:xfrm rot="10800000">
            <a:off x="3823212" y="4643041"/>
            <a:ext cx="2997299" cy="204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1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0" y="0"/>
              <a:ext cx="2204086" cy="2377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4023" t="8269" r="39557" b="21858"/>
            <a:stretch/>
          </p:blipFill>
          <p:spPr>
            <a:xfrm>
              <a:off x="9987914" y="4480560"/>
              <a:ext cx="2204086" cy="2377440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2043" y="1857041"/>
            <a:ext cx="10515600" cy="3276433"/>
          </a:xfrm>
        </p:spPr>
        <p:txBody>
          <a:bodyPr>
            <a:normAutofit/>
          </a:bodyPr>
          <a:lstStyle/>
          <a:p>
            <a:r>
              <a:rPr lang="en-GB" dirty="0">
                <a:latin typeface="SassoonPrimaryInfant" pitchFamily="2" charset="0"/>
              </a:rPr>
              <a:t>Thank you for your continued support. We hope you and your child/</a:t>
            </a:r>
            <a:r>
              <a:rPr lang="en-GB" dirty="0" err="1">
                <a:latin typeface="SassoonPrimaryInfant" pitchFamily="2" charset="0"/>
              </a:rPr>
              <a:t>ren</a:t>
            </a:r>
            <a:r>
              <a:rPr lang="en-GB" dirty="0">
                <a:latin typeface="SassoonPrimaryInfant" pitchFamily="2" charset="0"/>
              </a:rPr>
              <a:t> enjoy using the new resource. </a:t>
            </a:r>
          </a:p>
        </p:txBody>
      </p:sp>
    </p:spTree>
    <p:extLst>
      <p:ext uri="{BB962C8B-B14F-4D97-AF65-F5344CB8AC3E}">
        <p14:creationId xmlns:p14="http://schemas.microsoft.com/office/powerpoint/2010/main" val="24374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405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SassoonPrimaryInfant</vt:lpstr>
      <vt:lpstr>Office Theme</vt:lpstr>
      <vt:lpstr>Mathematics Packs</vt:lpstr>
      <vt:lpstr>PowerPoint Presentation</vt:lpstr>
      <vt:lpstr>What should my child be able to do by the end of Nursery?</vt:lpstr>
      <vt:lpstr>What should my child be able to do by the end of Reception?</vt:lpstr>
      <vt:lpstr>Nursery 1  Contents of Mathematics Pack</vt:lpstr>
      <vt:lpstr>Nursery 2  Contents of Mathematics Pack</vt:lpstr>
      <vt:lpstr>Reception  Contents of Mathematics Pack</vt:lpstr>
      <vt:lpstr>Thank you for your continued support. We hope you and your child/ren enjoy using the new resource. </vt:lpstr>
    </vt:vector>
  </TitlesOfParts>
  <Company>SBC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Packs</dc:title>
  <dc:creator>O'Keefe, Alison</dc:creator>
  <cp:lastModifiedBy>O'Keefe, Alison</cp:lastModifiedBy>
  <cp:revision>5</cp:revision>
  <dcterms:created xsi:type="dcterms:W3CDTF">2015-02-02T14:12:45Z</dcterms:created>
  <dcterms:modified xsi:type="dcterms:W3CDTF">2015-02-02T14:55:03Z</dcterms:modified>
</cp:coreProperties>
</file>